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F192C64-C5CC-46BC-B04C-DE08FC0EC2DA}">
  <a:tblStyle styleId="{AF192C64-C5CC-46BC-B04C-DE08FC0EC2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4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Lat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bold.fntdata"/><Relationship Id="rId10" Type="http://schemas.openxmlformats.org/officeDocument/2006/relationships/slide" Target="slides/slide4.xml"/><Relationship Id="rId32" Type="http://schemas.openxmlformats.org/officeDocument/2006/relationships/font" Target="fonts/Raleway-regular.fntdata"/><Relationship Id="rId13" Type="http://schemas.openxmlformats.org/officeDocument/2006/relationships/slide" Target="slides/slide7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6.xml"/><Relationship Id="rId34" Type="http://schemas.openxmlformats.org/officeDocument/2006/relationships/font" Target="fonts/Raleway-italic.fntdata"/><Relationship Id="rId15" Type="http://schemas.openxmlformats.org/officeDocument/2006/relationships/slide" Target="slides/slide9.xml"/><Relationship Id="rId37" Type="http://schemas.openxmlformats.org/officeDocument/2006/relationships/font" Target="fonts/Roboto-bold.fntdata"/><Relationship Id="rId14" Type="http://schemas.openxmlformats.org/officeDocument/2006/relationships/slide" Target="slides/slide8.xml"/><Relationship Id="rId36" Type="http://schemas.openxmlformats.org/officeDocument/2006/relationships/font" Target="fonts/Robot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a67720c0b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a67720c0b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9dfee6374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9dfee6374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9dfee6374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9dfee6374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parrellized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a67720c0b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a67720c0b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9dfee6374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9dfee6374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9dfee6374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9dfee6374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ae4354f37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ae4354f37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a67720c0b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a67720c0b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a67720c0b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a67720c0b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ae4354f37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ae4354f37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a5f49dede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a5f49dede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9dfee6374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9dfee6374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ae4354f37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ae4354f37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9dfee6374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9dfee6374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9dfee6374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9dfee6374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ae4354f37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ae4354f37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9dfee6374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9dfee6374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9dfee637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9dfee637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a62c13c2a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a62c13c2a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dfee637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9dfee637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a62c13c2a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a62c13c2a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9dfee6374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9dfee6374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a67fdd8dc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a67fdd8dc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9dfee6374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9dfee6374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on biostat cluster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1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80"/>
              <a:t>Assessment of Key Risk Factors Driving Various Kind of Diseases on </a:t>
            </a:r>
            <a:r>
              <a:rPr lang="en" sz="2480"/>
              <a:t>NHANES</a:t>
            </a:r>
            <a:r>
              <a:rPr lang="en" sz="2480"/>
              <a:t> Dataset</a:t>
            </a:r>
            <a:endParaRPr sz="24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8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0" y="2834125"/>
            <a:ext cx="81030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BIOSTAT 625 Group 3</a:t>
            </a:r>
            <a:endParaRPr b="1"/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/>
              <a:t>         </a:t>
            </a:r>
            <a:endParaRPr sz="1532"/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2"/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2"/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2"/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/>
              <a:t> </a:t>
            </a:r>
            <a:r>
              <a:rPr lang="en" sz="2194"/>
              <a:t>Jianxiong Shen             </a:t>
            </a:r>
            <a:endParaRPr sz="2194"/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94"/>
              <a:t>       Shushun Ren            </a:t>
            </a:r>
            <a:endParaRPr sz="2194"/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94"/>
              <a:t>Zhiyi Sun</a:t>
            </a:r>
            <a:endParaRPr sz="2194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729450" y="1318650"/>
            <a:ext cx="7688700" cy="7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Data Table after Cleaning</a:t>
            </a:r>
            <a:endParaRPr sz="2300"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425" y="1857350"/>
            <a:ext cx="7401926" cy="297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(</a:t>
            </a:r>
            <a:r>
              <a:rPr lang="en"/>
              <a:t>DIQ010)</a:t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850" y="1318650"/>
            <a:ext cx="4515450" cy="335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789925" y="2340475"/>
            <a:ext cx="2992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: Doctor had never told a patient that he ever had diabetes.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16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" sz="16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octor had ever told a patient that he had diabetes.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325" y="1634600"/>
            <a:ext cx="2509825" cy="14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0325" y="3280612"/>
            <a:ext cx="2741950" cy="122573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/>
        </p:nvSpPr>
        <p:spPr>
          <a:xfrm>
            <a:off x="1001400" y="2240600"/>
            <a:ext cx="3171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XGBClassifier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Confusion Matrix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Oversampling with SMOTE(</a:t>
            </a:r>
            <a:r>
              <a:rPr lang="en" sz="1150">
                <a:solidFill>
                  <a:srgbClr val="55555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15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Synthetic Minority Oversampling Technique</a:t>
            </a:r>
            <a:r>
              <a:rPr lang="en" sz="1150">
                <a:solidFill>
                  <a:srgbClr val="55555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)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XGBoost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 with XGBoost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500" y="1787875"/>
            <a:ext cx="4457400" cy="30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729450" y="2204600"/>
            <a:ext cx="35460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RIDAGEYR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: Age at s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reening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DMDHHSZE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: # of adults 60 years or older in household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MGQ070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: Recent pain/aching-right hand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OHX30TC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: Tooth Count: Lower right 1st molar (1M)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66"/>
              <a:t>Correlation Plot</a:t>
            </a:r>
            <a:endParaRPr b="0" sz="2266"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750" y="572350"/>
            <a:ext cx="5154049" cy="437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</a:t>
            </a:r>
            <a:endParaRPr/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729450" y="1760400"/>
            <a:ext cx="5546700" cy="3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b="1" lang="en" sz="1700">
                <a:solidFill>
                  <a:schemeClr val="dk2"/>
                </a:solidFill>
              </a:rPr>
              <a:t>Logistic Regression (ba</a:t>
            </a:r>
            <a:r>
              <a:rPr b="1" lang="en" sz="1700">
                <a:solidFill>
                  <a:schemeClr val="dk2"/>
                </a:solidFill>
              </a:rPr>
              <a:t>se)</a:t>
            </a:r>
            <a:r>
              <a:rPr lang="en" sz="1700">
                <a:solidFill>
                  <a:schemeClr val="dk2"/>
                </a:solidFill>
              </a:rPr>
              <a:t>: Used to estimate discrete values (</a:t>
            </a:r>
            <a:r>
              <a:rPr b="1" lang="en" sz="1700">
                <a:solidFill>
                  <a:schemeClr val="dk2"/>
                </a:solidFill>
              </a:rPr>
              <a:t>Binary values </a:t>
            </a:r>
            <a:r>
              <a:rPr lang="en" sz="1700">
                <a:solidFill>
                  <a:schemeClr val="dk2"/>
                </a:solidFill>
              </a:rPr>
              <a:t>like 0/1) based on a given set of the independent variables, fitting data to a logit function</a:t>
            </a:r>
            <a:endParaRPr sz="2064">
              <a:solidFill>
                <a:schemeClr val="dk2"/>
              </a:solidFill>
            </a:endParaRPr>
          </a:p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b="1" lang="en" sz="1700">
                <a:solidFill>
                  <a:schemeClr val="dk2"/>
                </a:solidFill>
              </a:rPr>
              <a:t>SVM</a:t>
            </a:r>
            <a:r>
              <a:rPr lang="en" sz="1700">
                <a:solidFill>
                  <a:schemeClr val="dk2"/>
                </a:solidFill>
              </a:rPr>
              <a:t>: find</a:t>
            </a:r>
            <a:r>
              <a:rPr b="1" lang="en" sz="1700">
                <a:solidFill>
                  <a:schemeClr val="dk2"/>
                </a:solidFill>
              </a:rPr>
              <a:t> lines</a:t>
            </a:r>
            <a:r>
              <a:rPr lang="en" sz="1700">
                <a:solidFill>
                  <a:schemeClr val="dk2"/>
                </a:solidFill>
              </a:rPr>
              <a:t> that split the data between the two differently classified groups of data . This will be the line such that the</a:t>
            </a:r>
            <a:r>
              <a:rPr b="1" lang="en" sz="1700">
                <a:solidFill>
                  <a:schemeClr val="dk2"/>
                </a:solidFill>
              </a:rPr>
              <a:t> distances</a:t>
            </a:r>
            <a:r>
              <a:rPr lang="en" sz="1700">
                <a:solidFill>
                  <a:schemeClr val="dk2"/>
                </a:solidFill>
              </a:rPr>
              <a:t> from the closest point in each of the two groups will be the</a:t>
            </a:r>
            <a:r>
              <a:rPr b="1" lang="en" sz="1700">
                <a:solidFill>
                  <a:schemeClr val="dk2"/>
                </a:solidFill>
              </a:rPr>
              <a:t> farthest away</a:t>
            </a:r>
            <a:r>
              <a:rPr lang="en" sz="1700">
                <a:solidFill>
                  <a:schemeClr val="dk2"/>
                </a:solidFill>
              </a:rPr>
              <a:t>.</a:t>
            </a:r>
            <a:endParaRPr sz="2064">
              <a:solidFill>
                <a:schemeClr val="dk2"/>
              </a:solidFill>
            </a:endParaRPr>
          </a:p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b="1" lang="en" sz="1700">
                <a:solidFill>
                  <a:schemeClr val="dk2"/>
                </a:solidFill>
              </a:rPr>
              <a:t>Random Fores</a:t>
            </a:r>
            <a:r>
              <a:rPr b="1" lang="en" sz="1700">
                <a:solidFill>
                  <a:schemeClr val="dk2"/>
                </a:solidFill>
              </a:rPr>
              <a:t>t</a:t>
            </a:r>
            <a:r>
              <a:rPr lang="en" sz="1700">
                <a:solidFill>
                  <a:schemeClr val="dk2"/>
                </a:solidFill>
              </a:rPr>
              <a:t>:</a:t>
            </a:r>
            <a:r>
              <a:rPr lang="en" sz="1700">
                <a:solidFill>
                  <a:schemeClr val="dk2"/>
                </a:solidFill>
              </a:rPr>
              <a:t> Random Forest is a trademarked term for an</a:t>
            </a:r>
            <a:r>
              <a:rPr b="1" lang="en" sz="1700">
                <a:solidFill>
                  <a:schemeClr val="dk2"/>
                </a:solidFill>
              </a:rPr>
              <a:t> ensemble of decision trees</a:t>
            </a:r>
            <a:r>
              <a:rPr lang="en" sz="1700">
                <a:solidFill>
                  <a:schemeClr val="dk2"/>
                </a:solidFill>
              </a:rPr>
              <a:t>.</a:t>
            </a:r>
            <a:endParaRPr sz="2052">
              <a:solidFill>
                <a:schemeClr val="dk2"/>
              </a:solidFill>
            </a:endParaRPr>
          </a:p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b="1" lang="en" sz="1700">
                <a:solidFill>
                  <a:schemeClr val="dk2"/>
                </a:solidFill>
              </a:rPr>
              <a:t>AdaBoostClassifier</a:t>
            </a:r>
            <a:r>
              <a:rPr lang="en" sz="1700">
                <a:solidFill>
                  <a:schemeClr val="dk2"/>
                </a:solidFill>
              </a:rPr>
              <a:t>: </a:t>
            </a:r>
            <a:r>
              <a:rPr lang="en" sz="1566">
                <a:solidFill>
                  <a:srgbClr val="202122"/>
                </a:solidFill>
                <a:highlight>
                  <a:srgbClr val="FFFFFF"/>
                </a:highlight>
              </a:rPr>
              <a:t>AdaBoost is adaptive in the sense that</a:t>
            </a:r>
            <a:r>
              <a:rPr b="1" lang="en" sz="1700">
                <a:solidFill>
                  <a:schemeClr val="dk2"/>
                </a:solidFill>
              </a:rPr>
              <a:t> subsequent weak learners are tweaked</a:t>
            </a:r>
            <a:r>
              <a:rPr lang="en" sz="1566">
                <a:solidFill>
                  <a:srgbClr val="202122"/>
                </a:solidFill>
                <a:highlight>
                  <a:srgbClr val="FFFFFF"/>
                </a:highlight>
              </a:rPr>
              <a:t> in favor of those instances misclassified by previous classifiers.</a:t>
            </a:r>
            <a:endParaRPr sz="2216">
              <a:solidFill>
                <a:schemeClr val="dk2"/>
              </a:solidFill>
            </a:endParaRPr>
          </a:p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b="1" lang="en" sz="1700">
                <a:solidFill>
                  <a:schemeClr val="dk2"/>
                </a:solidFill>
              </a:rPr>
              <a:t>Gradient Boosting</a:t>
            </a:r>
            <a:r>
              <a:rPr lang="en" sz="1700">
                <a:solidFill>
                  <a:schemeClr val="dk2"/>
                </a:solidFill>
              </a:rPr>
              <a:t>: Combine</a:t>
            </a:r>
            <a:r>
              <a:rPr b="1" lang="en" sz="1700">
                <a:solidFill>
                  <a:schemeClr val="dk2"/>
                </a:solidFill>
              </a:rPr>
              <a:t> gradient descent and boosting</a:t>
            </a:r>
            <a:r>
              <a:rPr lang="en" sz="1700">
                <a:solidFill>
                  <a:schemeClr val="dk2"/>
                </a:solidFill>
              </a:rPr>
              <a:t> together</a:t>
            </a:r>
            <a:endParaRPr sz="1700">
              <a:solidFill>
                <a:schemeClr val="dk2"/>
              </a:solidFill>
            </a:endParaRPr>
          </a:p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b="1" lang="en" sz="1700">
                <a:solidFill>
                  <a:schemeClr val="dk2"/>
                </a:solidFill>
              </a:rPr>
              <a:t>XGBoost</a:t>
            </a:r>
            <a:r>
              <a:rPr lang="en" sz="1700">
                <a:solidFill>
                  <a:schemeClr val="dk2"/>
                </a:solidFill>
              </a:rPr>
              <a:t>: Possesses </a:t>
            </a:r>
            <a:r>
              <a:rPr b="1" lang="en" sz="1700">
                <a:solidFill>
                  <a:schemeClr val="dk2"/>
                </a:solidFill>
              </a:rPr>
              <a:t>both</a:t>
            </a:r>
            <a:r>
              <a:rPr lang="en" sz="1700">
                <a:solidFill>
                  <a:schemeClr val="dk2"/>
                </a:solidFill>
              </a:rPr>
              <a:t> a linear model and the tree learning algorithm, making the algorithm almost </a:t>
            </a:r>
            <a:r>
              <a:rPr b="1" lang="en" sz="1700">
                <a:solidFill>
                  <a:schemeClr val="dk2"/>
                </a:solidFill>
              </a:rPr>
              <a:t>10 times</a:t>
            </a:r>
            <a:r>
              <a:rPr lang="en" sz="1700">
                <a:solidFill>
                  <a:schemeClr val="dk2"/>
                </a:solidFill>
              </a:rPr>
              <a:t>  faster than existing gradient booster techniques.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175" y="502213"/>
            <a:ext cx="2592151" cy="224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6214" y="2900725"/>
            <a:ext cx="2933136" cy="224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(Random Forest)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200" y="1853850"/>
            <a:ext cx="497475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</a:t>
            </a:r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699" y="1937825"/>
            <a:ext cx="5234950" cy="26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Tree Random Forest</a:t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5031" y="593075"/>
            <a:ext cx="1690944" cy="455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/>
        </p:nvSpPr>
        <p:spPr>
          <a:xfrm>
            <a:off x="821975" y="2255825"/>
            <a:ext cx="54231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RIDAGEYR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: Age at screening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DMDHHSZE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1500">
                <a:solidFill>
                  <a:srgbClr val="212529"/>
                </a:solidFill>
                <a:latin typeface="Lato"/>
                <a:ea typeface="Lato"/>
                <a:cs typeface="Lato"/>
                <a:sym typeface="Lato"/>
              </a:rPr>
              <a:t># of adults 60 years or older in household</a:t>
            </a:r>
            <a:endParaRPr sz="1500">
              <a:solidFill>
                <a:srgbClr val="21252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Lato"/>
              <a:buChar char="●"/>
            </a:pPr>
            <a:r>
              <a:rPr b="1" lang="en" sz="1500">
                <a:solidFill>
                  <a:srgbClr val="212529"/>
                </a:solidFill>
                <a:latin typeface="Lato"/>
                <a:ea typeface="Lato"/>
                <a:cs typeface="Lato"/>
                <a:sym typeface="Lato"/>
              </a:rPr>
              <a:t>BPXML1</a:t>
            </a:r>
            <a:r>
              <a:rPr lang="en" sz="1500">
                <a:solidFill>
                  <a:srgbClr val="212529"/>
                </a:solidFill>
                <a:latin typeface="Lato"/>
                <a:ea typeface="Lato"/>
                <a:cs typeface="Lato"/>
                <a:sym typeface="Lato"/>
              </a:rPr>
              <a:t>: MIL: maximum inflation levels (mm Hg)</a:t>
            </a:r>
            <a:endParaRPr sz="1500">
              <a:solidFill>
                <a:srgbClr val="21252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Lato"/>
              <a:buChar char="●"/>
            </a:pPr>
            <a:r>
              <a:rPr b="1" lang="en" sz="1500">
                <a:solidFill>
                  <a:srgbClr val="212529"/>
                </a:solidFill>
                <a:latin typeface="Lato"/>
                <a:ea typeface="Lato"/>
                <a:cs typeface="Lato"/>
                <a:sym typeface="Lato"/>
              </a:rPr>
              <a:t>BPACSZ</a:t>
            </a:r>
            <a:r>
              <a:rPr lang="en" sz="1500">
                <a:solidFill>
                  <a:srgbClr val="212529"/>
                </a:solidFill>
                <a:latin typeface="Lato"/>
                <a:ea typeface="Lato"/>
                <a:cs typeface="Lato"/>
                <a:sym typeface="Lato"/>
              </a:rPr>
              <a:t>: Cuff size (cm) (width X length)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3" name="Google Shape;203;p31"/>
          <p:cNvGraphicFramePr/>
          <p:nvPr/>
        </p:nvGraphicFramePr>
        <p:xfrm>
          <a:off x="1033600" y="18170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{AF192C64-C5CC-46BC-B04C-DE08FC0EC2DA}</a:tableStyleId>
              </a:tblPr>
              <a:tblGrid>
                <a:gridCol w="2959225"/>
                <a:gridCol w="1866775"/>
                <a:gridCol w="2413000"/>
              </a:tblGrid>
              <a:tr h="26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Model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Accuracy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Time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Logistic Regression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78.01%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0.87s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Random Forest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87.32%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0.21s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Gradient Boosting Decision Tree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80.44%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0.45s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SVM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75.64%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4.55s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Adaboost Classifier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62.11%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1.27s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XGBoost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77.08%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0.34s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4" name="Google Shape;204;p31"/>
          <p:cNvSpPr txBox="1"/>
          <p:nvPr>
            <p:ph type="title"/>
          </p:nvPr>
        </p:nvSpPr>
        <p:spPr>
          <a:xfrm>
            <a:off x="727650" y="1188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- D</a:t>
            </a:r>
            <a:r>
              <a:rPr lang="en"/>
              <a:t>iabetes 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205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  <a:highlight>
                  <a:srgbClr val="FFFFFF"/>
                </a:highlight>
              </a:rPr>
              <a:t>About 34.2 million people of all ages – </a:t>
            </a:r>
            <a:r>
              <a:rPr b="1" lang="en" sz="1600">
                <a:solidFill>
                  <a:schemeClr val="dk2"/>
                </a:solidFill>
                <a:highlight>
                  <a:srgbClr val="FFFFFF"/>
                </a:highlight>
              </a:rPr>
              <a:t>about 1 in 10</a:t>
            </a:r>
            <a:r>
              <a:rPr lang="en" sz="1600">
                <a:solidFill>
                  <a:schemeClr val="dk2"/>
                </a:solidFill>
                <a:highlight>
                  <a:srgbClr val="FFFFFF"/>
                </a:highlight>
              </a:rPr>
              <a:t> – have diabetes in the U.S. About 7.3 million adults aged 18 and older (about 1 in 5) are unaware that they have diabetes (just under 3% of all U.S. adults). </a:t>
            </a:r>
            <a:endParaRPr sz="16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  <a:highlight>
                  <a:srgbClr val="FFFFFF"/>
                </a:highlight>
              </a:rPr>
              <a:t>The number of people who are diagnosed with diabetes</a:t>
            </a:r>
            <a:r>
              <a:rPr b="1" lang="en" sz="1600">
                <a:solidFill>
                  <a:schemeClr val="dk2"/>
                </a:solidFill>
                <a:highlight>
                  <a:srgbClr val="FFFFFF"/>
                </a:highlight>
              </a:rPr>
              <a:t> increases with age</a:t>
            </a:r>
            <a:r>
              <a:rPr lang="en" sz="1600">
                <a:solidFill>
                  <a:schemeClr val="dk2"/>
                </a:solidFill>
                <a:highlight>
                  <a:srgbClr val="FFFFFF"/>
                </a:highlight>
              </a:rPr>
              <a:t>.</a:t>
            </a:r>
            <a:endParaRPr sz="16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  <a:highlight>
                  <a:srgbClr val="FFFFFF"/>
                </a:highlight>
              </a:rPr>
              <a:t>Factors that increase risks</a:t>
            </a:r>
            <a:r>
              <a:rPr b="1" lang="en" sz="1600">
                <a:solidFill>
                  <a:schemeClr val="dk2"/>
                </a:solidFill>
                <a:highlight>
                  <a:srgbClr val="FFFFFF"/>
                </a:highlight>
              </a:rPr>
              <a:t> </a:t>
            </a:r>
            <a:r>
              <a:rPr lang="en" sz="1600">
                <a:solidFill>
                  <a:schemeClr val="dk2"/>
                </a:solidFill>
                <a:highlight>
                  <a:srgbClr val="FFFFFF"/>
                </a:highlight>
              </a:rPr>
              <a:t>of diseases </a:t>
            </a:r>
            <a:r>
              <a:rPr b="1" lang="en" sz="1600">
                <a:solidFill>
                  <a:schemeClr val="dk2"/>
                </a:solidFill>
                <a:highlight>
                  <a:srgbClr val="FFFFFF"/>
                </a:highlight>
              </a:rPr>
              <a:t>differ </a:t>
            </a:r>
            <a:r>
              <a:rPr lang="en" sz="1600">
                <a:solidFill>
                  <a:schemeClr val="dk2"/>
                </a:solidFill>
                <a:highlight>
                  <a:srgbClr val="FFFFFF"/>
                </a:highlight>
              </a:rPr>
              <a:t>depending on the type of diabetes they  ultimately develop.</a:t>
            </a:r>
            <a:endParaRPr b="1" sz="16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850" y="488100"/>
            <a:ext cx="3337149" cy="166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Findings</a:t>
            </a:r>
            <a:endParaRPr/>
          </a:p>
        </p:txBody>
      </p:sp>
      <p:sp>
        <p:nvSpPr>
          <p:cNvPr id="210" name="Google Shape;210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Oversampling with SMOTE </a:t>
            </a:r>
            <a:r>
              <a:rPr lang="en" sz="1500">
                <a:solidFill>
                  <a:schemeClr val="dk2"/>
                </a:solidFill>
              </a:rPr>
              <a:t>seems</a:t>
            </a:r>
            <a:r>
              <a:rPr lang="en" sz="1500">
                <a:solidFill>
                  <a:schemeClr val="dk2"/>
                </a:solidFill>
              </a:rPr>
              <a:t> solve the </a:t>
            </a:r>
            <a:r>
              <a:rPr lang="en" sz="1500">
                <a:solidFill>
                  <a:schemeClr val="dk2"/>
                </a:solidFill>
              </a:rPr>
              <a:t>imbalance of the response variable of the dataset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Random Forest seems to be the best one for diabetes prediction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Age, and number of adults 60 years or older in household, tend to be the commonly important features selected by XGBoost(XGBClassifier) and random forest </a:t>
            </a:r>
            <a:r>
              <a:rPr lang="en" sz="1500">
                <a:solidFill>
                  <a:schemeClr val="dk2"/>
                </a:solidFill>
              </a:rPr>
              <a:t>prediction</a:t>
            </a:r>
            <a:r>
              <a:rPr lang="en" sz="1500">
                <a:solidFill>
                  <a:schemeClr val="dk2"/>
                </a:solidFill>
              </a:rPr>
              <a:t> model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729450" y="1318650"/>
            <a:ext cx="7867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Diabetes Features and Models by Literature Review (Further Study)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727650" y="2259550"/>
            <a:ext cx="7688700" cy="27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1496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1600">
                <a:solidFill>
                  <a:schemeClr val="dk2"/>
                </a:solidFill>
              </a:rPr>
              <a:t>Features</a:t>
            </a:r>
            <a:endParaRPr sz="1600">
              <a:solidFill>
                <a:schemeClr val="dk2"/>
              </a:solidFill>
            </a:endParaRPr>
          </a:p>
          <a:p>
            <a:pPr indent="-31496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lang="en" sz="1600">
                <a:solidFill>
                  <a:schemeClr val="dk2"/>
                </a:solidFill>
              </a:rPr>
              <a:t>Gender</a:t>
            </a:r>
            <a:endParaRPr sz="1600">
              <a:solidFill>
                <a:schemeClr val="dk2"/>
              </a:solidFill>
            </a:endParaRPr>
          </a:p>
          <a:p>
            <a:pPr indent="-31496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4837"/>
              <a:buChar char="○"/>
            </a:pPr>
            <a:r>
              <a:rPr lang="en" sz="1687">
                <a:solidFill>
                  <a:srgbClr val="212529"/>
                </a:solidFill>
              </a:rPr>
              <a:t>Length of time in US</a:t>
            </a:r>
            <a:endParaRPr sz="1687">
              <a:solidFill>
                <a:srgbClr val="212529"/>
              </a:solidFill>
            </a:endParaRPr>
          </a:p>
          <a:p>
            <a:pPr indent="-319661" lvl="1" marL="9144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○"/>
            </a:pPr>
            <a:r>
              <a:rPr lang="en" sz="1687">
                <a:solidFill>
                  <a:srgbClr val="212529"/>
                </a:solidFill>
              </a:rPr>
              <a:t>family income/poverty guidelines</a:t>
            </a:r>
            <a:endParaRPr sz="1687">
              <a:solidFill>
                <a:srgbClr val="212529"/>
              </a:solidFill>
            </a:endParaRPr>
          </a:p>
          <a:p>
            <a:pPr indent="-319661" lvl="1" marL="9144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○"/>
            </a:pPr>
            <a:r>
              <a:rPr lang="en" sz="1687">
                <a:solidFill>
                  <a:srgbClr val="212529"/>
                </a:solidFill>
              </a:rPr>
              <a:t>Glycohemoglobin (%)</a:t>
            </a:r>
            <a:endParaRPr sz="1687">
              <a:solidFill>
                <a:srgbClr val="212529"/>
              </a:solidFill>
            </a:endParaRPr>
          </a:p>
          <a:p>
            <a:pPr indent="-319661" lvl="1" marL="9144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○"/>
            </a:pPr>
            <a:r>
              <a:rPr lang="en" sz="1687">
                <a:solidFill>
                  <a:srgbClr val="212529"/>
                </a:solidFill>
              </a:rPr>
              <a:t>Arm Circumference (cm)</a:t>
            </a:r>
            <a:endParaRPr sz="1687">
              <a:solidFill>
                <a:srgbClr val="212529"/>
              </a:solidFill>
            </a:endParaRPr>
          </a:p>
          <a:p>
            <a:pPr indent="-319661" lvl="1" marL="9144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○"/>
            </a:pPr>
            <a:r>
              <a:rPr lang="en" sz="1687">
                <a:solidFill>
                  <a:srgbClr val="212529"/>
                </a:solidFill>
              </a:rPr>
              <a:t>Average Sagittal Abdominal Diameter (cm)</a:t>
            </a:r>
            <a:endParaRPr sz="1687">
              <a:solidFill>
                <a:srgbClr val="212529"/>
              </a:solidFill>
            </a:endParaRPr>
          </a:p>
          <a:p>
            <a:pPr indent="-319661" lvl="1" marL="9144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○"/>
            </a:pPr>
            <a:r>
              <a:rPr lang="en" sz="1687">
                <a:solidFill>
                  <a:srgbClr val="212529"/>
                </a:solidFill>
              </a:rPr>
              <a:t>Combined grip strength (kg)</a:t>
            </a:r>
            <a:endParaRPr sz="1687">
              <a:solidFill>
                <a:srgbClr val="212529"/>
              </a:solidFill>
            </a:endParaRPr>
          </a:p>
          <a:p>
            <a:pPr indent="-319661" lvl="1" marL="9144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○"/>
            </a:pPr>
            <a:r>
              <a:rPr lang="en" sz="1687">
                <a:solidFill>
                  <a:srgbClr val="212529"/>
                </a:solidFill>
              </a:rPr>
              <a:t>Breast-fed infant (either day)</a:t>
            </a:r>
            <a:endParaRPr sz="1600">
              <a:solidFill>
                <a:schemeClr val="dk2"/>
              </a:solidFill>
            </a:endParaRPr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1600">
                <a:solidFill>
                  <a:schemeClr val="dk2"/>
                </a:solidFill>
              </a:rPr>
              <a:t> k-nearest neighbors (</a:t>
            </a:r>
            <a:r>
              <a:rPr lang="en" sz="1600">
                <a:solidFill>
                  <a:schemeClr val="dk2"/>
                </a:solidFill>
              </a:rPr>
              <a:t>KNN) &amp; Multilayer perceptron (MLP)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Study</a:t>
            </a:r>
            <a:endParaRPr/>
          </a:p>
        </p:txBody>
      </p:sp>
      <p:sp>
        <p:nvSpPr>
          <p:cNvPr id="222" name="Google Shape;222;p34"/>
          <p:cNvSpPr txBox="1"/>
          <p:nvPr>
            <p:ph idx="1" type="body"/>
          </p:nvPr>
        </p:nvSpPr>
        <p:spPr>
          <a:xfrm>
            <a:off x="729450" y="2078875"/>
            <a:ext cx="8054700" cy="26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Applying an </a:t>
            </a:r>
            <a:r>
              <a:rPr b="1" lang="en" sz="1600">
                <a:solidFill>
                  <a:schemeClr val="dk2"/>
                </a:solidFill>
              </a:rPr>
              <a:t>updated</a:t>
            </a:r>
            <a:r>
              <a:rPr b="1" lang="en" sz="1600">
                <a:solidFill>
                  <a:schemeClr val="dk2"/>
                </a:solidFill>
              </a:rPr>
              <a:t> dataset recently</a:t>
            </a:r>
            <a:endParaRPr b="1"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Performing statistical inference using our final model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Working more extensively on EDA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Model </a:t>
            </a:r>
            <a:r>
              <a:rPr b="1" lang="en" sz="1600">
                <a:solidFill>
                  <a:schemeClr val="dk2"/>
                </a:solidFill>
              </a:rPr>
              <a:t>optimization/hyperparameter </a:t>
            </a:r>
            <a:r>
              <a:rPr lang="en" sz="1600">
                <a:solidFill>
                  <a:schemeClr val="dk2"/>
                </a:solidFill>
              </a:rPr>
              <a:t>tuning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b="1" lang="en" sz="1600">
                <a:solidFill>
                  <a:schemeClr val="dk2"/>
                </a:solidFill>
              </a:rPr>
              <a:t>Ensemble</a:t>
            </a:r>
            <a:endParaRPr b="1"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b="1" lang="en" sz="1600">
                <a:solidFill>
                  <a:schemeClr val="dk2"/>
                </a:solidFill>
              </a:rPr>
              <a:t>ROC/AUC comparison (receiver operating characteristic curve)</a:t>
            </a:r>
            <a:endParaRPr b="1"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Adding </a:t>
            </a:r>
            <a:r>
              <a:rPr b="1" lang="en" sz="1600">
                <a:solidFill>
                  <a:schemeClr val="dk2"/>
                </a:solidFill>
              </a:rPr>
              <a:t>more diseases</a:t>
            </a:r>
            <a:r>
              <a:rPr lang="en" sz="1600">
                <a:solidFill>
                  <a:schemeClr val="dk2"/>
                </a:solidFill>
              </a:rPr>
              <a:t> (stroke, cardiovascular diseases, etc.), making comparisons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729450" y="1985525"/>
            <a:ext cx="8414700" cy="31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95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Myles, Anthony &amp; Feudale, Robert &amp; Liu, Yang &amp; Woody, Nathaniel &amp; Brown, Steven.   (2004).   An Introduction to Decision Tree Modeling.   Journal of Chemometrics. 18(6).   275 - 285.</a:t>
            </a:r>
            <a:endParaRPr sz="1895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95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Biau, G., &amp; Scornet, E. (2016).   A random forest guided tour.   Test, 25(2), 197-227.</a:t>
            </a:r>
            <a:endParaRPr sz="1895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95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Yao, Zizhen &amp; Ruzzo, Walter.   (2006).   A Regression-based K nearest neighbor algorithm for gene function prediction from heterogeneous data.   BMC bioinformatics, 7(1), 1–11.</a:t>
            </a:r>
            <a:endParaRPr sz="1895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95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Gardner, M., &amp; Dorling, S. (1998).  Artificial neural networks (the multilayer perceptron)—a review of applications in the atmospheric sciences.  Atmospheric Environment, 32(14–15), 2627–2636.</a:t>
            </a:r>
            <a:endParaRPr sz="1895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95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Chen, T., &amp; Guestrin, C. (2016).  Xgboost: A scalable tree boosting system.  In Proceedings of the 22nd acm sigkdd international conference on knowledge discovery and data mining.  pp. 785-794.</a:t>
            </a:r>
            <a:endParaRPr sz="1895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95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Dagliati A, Marini S, Sacchi L, Cogni G, Teliti M, Tibollo V, De Cata P, Chiovato L, Bellazzi R. Machine Learning Methods to Predict Diabetes Complications. J Diabetes Sci Technol. 2018 Mar;12(2):295-302. doi: 10.1177/1932296817706375. Epub 2017 May 12. PMID: 28494618; PMCID: PMC5851210.</a:t>
            </a:r>
            <a:endParaRPr sz="1895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95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Palacios OM, Kramer M, Maki KC. Diet and prevention of type 2 diabetes mellitus: beyond weight loss and exercise. Expert Rev Endocrinol Metab. 2019 Jan;14(1):1-12. doi: 10.1080/17446651.2019.1554430. Epub 2018 Dec 6. PMID: 30521416.</a:t>
            </a:r>
            <a:endParaRPr sz="1895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 (cont’ d)</a:t>
            </a:r>
            <a:endParaRPr/>
          </a:p>
        </p:txBody>
      </p:sp>
      <p:sp>
        <p:nvSpPr>
          <p:cNvPr id="234" name="Google Shape;234;p36"/>
          <p:cNvSpPr txBox="1"/>
          <p:nvPr>
            <p:ph idx="1" type="body"/>
          </p:nvPr>
        </p:nvSpPr>
        <p:spPr>
          <a:xfrm>
            <a:off x="729450" y="1985525"/>
            <a:ext cx="8414700" cy="31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95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Cahn A, Shoshan A, Sagiv T, Yesharim R, Goshen R, Shalev V, Raz I. Prediction of progression from pre-diabetes to diabetes: Development and validation of a machine learning model. Diabetes Metab Res Rev. 2020 Feb;36(2):e3252. doi: 10.1002/dmrr.3252. Epub 2020 Jan 14. PMID: 31943669.</a:t>
            </a:r>
            <a:endParaRPr sz="1895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95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Slieker RC, van der Heijden AAWA, Siddiqui MK, Langendoen-Gort M, Nijpels G, Herings R, Feenstra TL, Moons KGM, Bell S, Elders PJ, 't Hart LM, Beulens JWJ. Performance of prediction models for nephropathy in people with type 2 diabetes: systematic review and external validation study. BMJ. 2021 Sep 28;374:n2134. doi: 10.1136/bmj.n2134. PMID: 34583929; PMCID: PMC8477272.</a:t>
            </a:r>
            <a:endParaRPr sz="1895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95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Deberneh HM, Kim I. Prediction of Type 2 Diabetes Based on Machine Learning Algorithm. Int J Environ Res Public Health. 2021 Mar 23;18(6):3317. doi: 10.3390/ijerph18063317. PMID: 33806973; PMCID: PMC8004981.</a:t>
            </a:r>
            <a:endParaRPr sz="1895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95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Katsimpris A, Brahim A, Rathmann W, Peters A, Strauch K, Flaquer A. Prediction of type 2 diabetes mellitus based on nutrition data. J Nutr Sci. 2021 Jun 21;10:e46. doi: 10.1017/jns.2021.36. PMID: 34221364; PMCID: PMC8223171.</a:t>
            </a:r>
            <a:endParaRPr sz="1895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95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Prabha A, Yadav J, Rani A, Singh V. Design of intelligent diabetes mellitus detection system using hybrid feature selection based XGBoost classifier. Comput Biol Med. 2021 Sep;136:104664. doi: 10.1016/j.compbiomed.2021.104664. Epub 2021 Jul 22. PMID: 34329866.</a:t>
            </a:r>
            <a:endParaRPr sz="1895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95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Han YM, Yang H, Huang QL, Sun ZJ, Li ML, Zhang JB, Deng KJ, Chen S, Lin H. Risk prediction of diabetes and pre-diabetes based on physical examination data. Math Biosci Eng. 2022 Feb 7;19(4):3597-3608. doi: 10.3934/mbe.2022166. PMID: 35341266.</a:t>
            </a:r>
            <a:endParaRPr sz="1895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95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Nayarisseri A, Khandelwal R, Tanwar P, Madhavi M, Sharma D, Thakur G, Speck-Planche A, Singh SK. Artificial Intelligence, Big Data and Machine Learning Approaches in Precision Medicine &amp; Drug Discovery. Curr Drug Targets. 2021;22(6):631-655. doi: 10.2174/1389450122999210104205732. PMID: 33397265.</a:t>
            </a:r>
            <a:endParaRPr sz="1895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5095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r>
              <a:rPr lang="en"/>
              <a:t> - Strok</a:t>
            </a:r>
            <a:r>
              <a:rPr lang="en"/>
              <a:t>e </a:t>
            </a:r>
            <a:r>
              <a:rPr lang="en" sz="2266"/>
              <a:t>(Further Study)</a:t>
            </a:r>
            <a:endParaRPr sz="2266"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30275"/>
            <a:ext cx="7875600" cy="25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Stroke is a leading cause of death in the United States and is a major cause of serious disability for adults, and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is a</a:t>
            </a:r>
            <a:r>
              <a:rPr b="1" lang="en" sz="1600">
                <a:solidFill>
                  <a:srgbClr val="000000"/>
                </a:solidFill>
                <a:highlight>
                  <a:srgbClr val="FFFFFF"/>
                </a:highlight>
              </a:rPr>
              <a:t> severe medical condition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that requires emergency care.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Those who suffer from stroke, if luckily survived, may also suffer from expensive medical bills and even disability.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Foreseeing the </a:t>
            </a:r>
            <a:r>
              <a:rPr b="1" lang="en" sz="1600">
                <a:solidFill>
                  <a:srgbClr val="000000"/>
                </a:solidFill>
                <a:highlight>
                  <a:srgbClr val="FFFFFF"/>
                </a:highlight>
              </a:rPr>
              <a:t>underlying risk factors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of stroke is highly valuable to stroke screening and prevention.</a:t>
            </a:r>
            <a:endParaRPr sz="1600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750" y="502125"/>
            <a:ext cx="2218250" cy="14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Primary Goal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20882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Identifying </a:t>
            </a:r>
            <a:r>
              <a:rPr b="1" lang="en" sz="1600">
                <a:solidFill>
                  <a:schemeClr val="dk2"/>
                </a:solidFill>
              </a:rPr>
              <a:t>Risk Factors</a:t>
            </a:r>
            <a:r>
              <a:rPr lang="en" sz="1600">
                <a:solidFill>
                  <a:schemeClr val="dk2"/>
                </a:solidFill>
              </a:rPr>
              <a:t> that lead to various kinds of diseases (diabetes and stroke)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Predicting the </a:t>
            </a:r>
            <a:r>
              <a:rPr b="1" lang="en" sz="1600">
                <a:solidFill>
                  <a:schemeClr val="dk2"/>
                </a:solidFill>
              </a:rPr>
              <a:t>risk</a:t>
            </a:r>
            <a:r>
              <a:rPr lang="en" sz="1600">
                <a:solidFill>
                  <a:schemeClr val="dk2"/>
                </a:solidFill>
              </a:rPr>
              <a:t> of having various diseases (diabetes and stroke)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Logistic regression vs. other machine learning algorithms (efficiency and accuracy)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Analysis Plan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27650" y="1966850"/>
            <a:ext cx="7688700" cy="29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F</a:t>
            </a:r>
            <a:r>
              <a:rPr lang="en" sz="1600">
                <a:solidFill>
                  <a:schemeClr val="dk2"/>
                </a:solidFill>
              </a:rPr>
              <a:t>ully discover the </a:t>
            </a:r>
            <a:r>
              <a:rPr b="1" i="1" lang="en" sz="1600">
                <a:solidFill>
                  <a:schemeClr val="dk2"/>
                </a:solidFill>
              </a:rPr>
              <a:t>relationship</a:t>
            </a:r>
            <a:r>
              <a:rPr lang="en" sz="1600">
                <a:solidFill>
                  <a:schemeClr val="dk2"/>
                </a:solidFill>
              </a:rPr>
              <a:t> between various diseases (</a:t>
            </a:r>
            <a:r>
              <a:rPr lang="en" sz="1600">
                <a:solidFill>
                  <a:schemeClr val="dk2"/>
                </a:solidFill>
              </a:rPr>
              <a:t>diabetes and </a:t>
            </a:r>
            <a:r>
              <a:rPr lang="en" sz="1600">
                <a:solidFill>
                  <a:schemeClr val="dk2"/>
                </a:solidFill>
              </a:rPr>
              <a:t>stroke), and various health indicators among individuals.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Using different </a:t>
            </a:r>
            <a:r>
              <a:rPr b="1" i="1" lang="en" sz="1600">
                <a:solidFill>
                  <a:schemeClr val="dk2"/>
                </a:solidFill>
              </a:rPr>
              <a:t>feature selection methods</a:t>
            </a:r>
            <a:r>
              <a:rPr lang="en" sz="1600">
                <a:solidFill>
                  <a:schemeClr val="dk2"/>
                </a:solidFill>
              </a:rPr>
              <a:t> to efficiently and accurately select potential covariates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Identifying</a:t>
            </a:r>
            <a:r>
              <a:rPr b="1" i="1" lang="en" sz="1600">
                <a:solidFill>
                  <a:schemeClr val="dk2"/>
                </a:solidFill>
              </a:rPr>
              <a:t> key risk factors</a:t>
            </a:r>
            <a:r>
              <a:rPr lang="en" sz="1600">
                <a:solidFill>
                  <a:schemeClr val="dk2"/>
                </a:solidFill>
              </a:rPr>
              <a:t> of diseases,  and making predictions of diseases incidence rate among different groups of people.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Fitting the best model that would give an </a:t>
            </a:r>
            <a:r>
              <a:rPr b="1" i="1" lang="en" sz="1600">
                <a:solidFill>
                  <a:schemeClr val="dk2"/>
                </a:solidFill>
              </a:rPr>
              <a:t>accurate as well as </a:t>
            </a:r>
            <a:r>
              <a:rPr b="1" i="1" lang="en" sz="1600">
                <a:solidFill>
                  <a:schemeClr val="dk2"/>
                </a:solidFill>
              </a:rPr>
              <a:t>efficient</a:t>
            </a:r>
            <a:r>
              <a:rPr lang="en" sz="1600">
                <a:solidFill>
                  <a:schemeClr val="dk2"/>
                </a:solidFill>
              </a:rPr>
              <a:t> prediction to diseases like </a:t>
            </a:r>
            <a:r>
              <a:rPr lang="en" sz="1600">
                <a:solidFill>
                  <a:schemeClr val="dk2"/>
                </a:solidFill>
              </a:rPr>
              <a:t>stroke and diabetes.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this work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29450" y="1964450"/>
            <a:ext cx="8007900" cy="27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b="1" i="1" lang="en" sz="1600">
                <a:solidFill>
                  <a:schemeClr val="dk2"/>
                </a:solidFill>
              </a:rPr>
              <a:t>Efficiency: </a:t>
            </a:r>
            <a:endParaRPr b="1" i="1"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Using</a:t>
            </a:r>
            <a:r>
              <a:rPr b="1" i="1" lang="en" sz="1600">
                <a:solidFill>
                  <a:schemeClr val="dk2"/>
                </a:solidFill>
              </a:rPr>
              <a:t> feature selection methods</a:t>
            </a:r>
            <a:r>
              <a:rPr lang="en" sz="1600">
                <a:solidFill>
                  <a:schemeClr val="dk2"/>
                </a:solidFill>
              </a:rPr>
              <a:t> to save time for choosing a set of predictors (combinations of different predictors), and </a:t>
            </a:r>
            <a:r>
              <a:rPr b="1" i="1" lang="en" sz="1600">
                <a:solidFill>
                  <a:schemeClr val="dk2"/>
                </a:solidFill>
              </a:rPr>
              <a:t>machine learning algorithms</a:t>
            </a:r>
            <a:endParaRPr b="1" i="1"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Using Parallel Programming (biostat cluster)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b="1" i="1" lang="en" sz="1600">
                <a:solidFill>
                  <a:schemeClr val="dk2"/>
                </a:solidFill>
              </a:rPr>
              <a:t>Guidelines for industry and the public</a:t>
            </a:r>
            <a:r>
              <a:rPr lang="en" sz="1600">
                <a:solidFill>
                  <a:schemeClr val="dk2"/>
                </a:solidFill>
              </a:rPr>
              <a:t>: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Finding models that would be used as references for future Stroke &amp; Diabetes diseases </a:t>
            </a:r>
            <a:r>
              <a:rPr b="1" i="1" lang="en" sz="1600">
                <a:solidFill>
                  <a:schemeClr val="dk2"/>
                </a:solidFill>
              </a:rPr>
              <a:t>prediction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Identifying</a:t>
            </a:r>
            <a:r>
              <a:rPr b="1" i="1" lang="en" sz="1600">
                <a:solidFill>
                  <a:schemeClr val="dk2"/>
                </a:solidFill>
              </a:rPr>
              <a:t> significant risk factors</a:t>
            </a:r>
            <a:r>
              <a:rPr lang="en" sz="1600">
                <a:solidFill>
                  <a:schemeClr val="dk2"/>
                </a:solidFill>
              </a:rPr>
              <a:t> (features) of Stroke &amp; </a:t>
            </a:r>
            <a:r>
              <a:rPr lang="en" sz="1600">
                <a:solidFill>
                  <a:schemeClr val="dk2"/>
                </a:solidFill>
              </a:rPr>
              <a:t>Diabetes</a:t>
            </a:r>
            <a:r>
              <a:rPr lang="en" sz="1600">
                <a:solidFill>
                  <a:schemeClr val="dk2"/>
                </a:solidFill>
              </a:rPr>
              <a:t> as references</a:t>
            </a:r>
            <a:r>
              <a:rPr lang="en" sz="1600">
                <a:solidFill>
                  <a:schemeClr val="dk2"/>
                </a:solidFill>
              </a:rPr>
              <a:t> for clinicians to better assist biomedical researches in healthcare industry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Providing useful</a:t>
            </a:r>
            <a:r>
              <a:rPr b="1" i="1" lang="en" sz="1600">
                <a:solidFill>
                  <a:schemeClr val="dk2"/>
                </a:solidFill>
              </a:rPr>
              <a:t> lifestyle suggestions</a:t>
            </a:r>
            <a:r>
              <a:rPr lang="en" sz="1600">
                <a:solidFill>
                  <a:schemeClr val="dk2"/>
                </a:solidFill>
              </a:rPr>
              <a:t> to the public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overview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729450" y="1853850"/>
            <a:ext cx="7962900" cy="27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Char char="●"/>
            </a:pPr>
            <a:r>
              <a:rPr lang="en" sz="155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en" sz="1550">
                <a:solidFill>
                  <a:srgbClr val="000000"/>
                </a:solidFill>
                <a:highlight>
                  <a:srgbClr val="FFFFFF"/>
                </a:highlight>
              </a:rPr>
              <a:t>he </a:t>
            </a:r>
            <a:r>
              <a:rPr b="1" lang="en" sz="1550">
                <a:solidFill>
                  <a:srgbClr val="000000"/>
                </a:solidFill>
                <a:highlight>
                  <a:srgbClr val="FFFFFF"/>
                </a:highlight>
              </a:rPr>
              <a:t>National Health and Nutrition Examination Survey (NHANES)</a:t>
            </a:r>
            <a:r>
              <a:rPr lang="en" sz="1550">
                <a:solidFill>
                  <a:srgbClr val="000000"/>
                </a:solidFill>
                <a:highlight>
                  <a:srgbClr val="FFFFFF"/>
                </a:highlight>
              </a:rPr>
              <a:t> (2013-2014) data from the National Center for Health Statistics (NCHS) is used to develop machine learning models. </a:t>
            </a:r>
            <a:endParaRPr sz="15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Char char="●"/>
            </a:pPr>
            <a:r>
              <a:rPr lang="en" sz="1550">
                <a:solidFill>
                  <a:srgbClr val="000000"/>
                </a:solidFill>
                <a:highlight>
                  <a:srgbClr val="FFFFFF"/>
                </a:highlight>
              </a:rPr>
              <a:t>The NHANES dataset holds an abundance of variables, ranging from </a:t>
            </a:r>
            <a:r>
              <a:rPr b="1" i="1" lang="en" sz="1550">
                <a:solidFill>
                  <a:srgbClr val="000000"/>
                </a:solidFill>
                <a:highlight>
                  <a:srgbClr val="FFFFFF"/>
                </a:highlight>
              </a:rPr>
              <a:t>demographics, medical history, physical examinations, biochemistry to dietary and lifestyle questionnaires</a:t>
            </a:r>
            <a:r>
              <a:rPr lang="en" sz="1550">
                <a:solidFill>
                  <a:srgbClr val="000000"/>
                </a:solidFill>
                <a:highlight>
                  <a:srgbClr val="FFFFFF"/>
                </a:highlight>
              </a:rPr>
              <a:t>. Known features contributing to stroke and diabetes, such as blood pressure, serum cholesterol level, alcohol consumption, weight, etc., are also included.</a:t>
            </a:r>
            <a:endParaRPr sz="15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overview</a:t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729450" y="2097475"/>
            <a:ext cx="7923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Char char="●"/>
            </a:pPr>
            <a:r>
              <a:rPr lang="en" sz="1550">
                <a:solidFill>
                  <a:srgbClr val="000000"/>
                </a:solidFill>
                <a:highlight>
                  <a:schemeClr val="lt1"/>
                </a:highlight>
              </a:rPr>
              <a:t>Sample size: </a:t>
            </a:r>
            <a:r>
              <a:rPr b="1" lang="en" sz="1550">
                <a:solidFill>
                  <a:srgbClr val="000000"/>
                </a:solidFill>
                <a:highlight>
                  <a:schemeClr val="lt1"/>
                </a:highlight>
              </a:rPr>
              <a:t>200+</a:t>
            </a:r>
            <a:r>
              <a:rPr lang="en" sz="1550">
                <a:solidFill>
                  <a:srgbClr val="000000"/>
                </a:solidFill>
                <a:highlight>
                  <a:schemeClr val="lt1"/>
                </a:highlight>
              </a:rPr>
              <a:t> variables x </a:t>
            </a:r>
            <a:r>
              <a:rPr b="1" lang="en" sz="1550">
                <a:solidFill>
                  <a:srgbClr val="000000"/>
                </a:solidFill>
                <a:highlight>
                  <a:schemeClr val="lt1"/>
                </a:highlight>
              </a:rPr>
              <a:t>20000+</a:t>
            </a:r>
            <a:r>
              <a:rPr lang="en" sz="1550">
                <a:solidFill>
                  <a:srgbClr val="000000"/>
                </a:solidFill>
                <a:highlight>
                  <a:schemeClr val="lt1"/>
                </a:highlight>
              </a:rPr>
              <a:t> observations</a:t>
            </a:r>
            <a:endParaRPr sz="155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Char char="●"/>
            </a:pPr>
            <a:r>
              <a:rPr lang="en" sz="1550">
                <a:solidFill>
                  <a:srgbClr val="000000"/>
                </a:solidFill>
                <a:highlight>
                  <a:schemeClr val="lt1"/>
                </a:highlight>
              </a:rPr>
              <a:t>5 csv files: Demographic, Diet, Examination, Questionnaire, Lab Results</a:t>
            </a:r>
            <a:endParaRPr sz="155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Char char="●"/>
            </a:pPr>
            <a:r>
              <a:rPr lang="en" sz="1550">
                <a:solidFill>
                  <a:srgbClr val="000000"/>
                </a:solidFill>
                <a:highlight>
                  <a:schemeClr val="lt1"/>
                </a:highlight>
              </a:rPr>
              <a:t>Response Variable:</a:t>
            </a:r>
            <a:endParaRPr sz="155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-327025" lvl="1" marL="914400" marR="1143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Char char="○"/>
            </a:pPr>
            <a:r>
              <a:rPr b="1" lang="en" sz="1550">
                <a:solidFill>
                  <a:srgbClr val="000000"/>
                </a:solidFill>
                <a:highlight>
                  <a:schemeClr val="lt1"/>
                </a:highlight>
              </a:rPr>
              <a:t>DIQ010</a:t>
            </a:r>
            <a:r>
              <a:rPr lang="en" sz="1550">
                <a:solidFill>
                  <a:srgbClr val="000000"/>
                </a:solidFill>
                <a:highlight>
                  <a:schemeClr val="lt1"/>
                </a:highlight>
              </a:rPr>
              <a:t> - a questionnaire question "Has a doctor or other health professional ever told you that you had diabetes?</a:t>
            </a:r>
            <a:r>
              <a:rPr lang="en" sz="15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endParaRPr sz="155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Char char="○"/>
            </a:pPr>
            <a:r>
              <a:rPr b="1" lang="en" sz="1550">
                <a:solidFill>
                  <a:srgbClr val="000000"/>
                </a:solidFill>
                <a:highlight>
                  <a:schemeClr val="lt1"/>
                </a:highlight>
              </a:rPr>
              <a:t>MCQ160F</a:t>
            </a:r>
            <a:r>
              <a:rPr lang="en" sz="1550">
                <a:solidFill>
                  <a:srgbClr val="000000"/>
                </a:solidFill>
                <a:highlight>
                  <a:schemeClr val="lt1"/>
                </a:highlight>
              </a:rPr>
              <a:t> - a questionnaire question "Has a doctor or other health professional ever told you that you had a stroke?</a:t>
            </a:r>
            <a:r>
              <a:rPr lang="en" sz="15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"	</a:t>
            </a:r>
            <a:endParaRPr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Preparation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Data Cleaning</a:t>
            </a:r>
            <a:endParaRPr sz="1600"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400">
                <a:solidFill>
                  <a:schemeClr val="dk2"/>
                </a:solidFill>
              </a:rPr>
              <a:t>Combining dataset using inner_join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400">
                <a:solidFill>
                  <a:schemeClr val="dk2"/>
                </a:solidFill>
              </a:rPr>
              <a:t>Exclude null and NaN in response variable (</a:t>
            </a:r>
            <a:r>
              <a:rPr b="1" lang="en" sz="1400">
                <a:solidFill>
                  <a:schemeClr val="dk2"/>
                </a:solidFill>
              </a:rPr>
              <a:t>DIQ010</a:t>
            </a:r>
            <a:r>
              <a:rPr lang="en" sz="1400">
                <a:solidFill>
                  <a:schemeClr val="dk2"/>
                </a:solidFill>
              </a:rPr>
              <a:t>)</a:t>
            </a:r>
            <a:endParaRPr sz="14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400">
                <a:solidFill>
                  <a:schemeClr val="dk2"/>
                </a:solidFill>
              </a:rPr>
              <a:t>Exclude non-numeric values</a:t>
            </a:r>
            <a:endParaRPr sz="14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400">
                <a:solidFill>
                  <a:schemeClr val="dk2"/>
                </a:solidFill>
              </a:rPr>
              <a:t>Exclude columns that have over 50% NaN</a:t>
            </a:r>
            <a:endParaRPr sz="14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400">
                <a:solidFill>
                  <a:schemeClr val="dk2"/>
                </a:solidFill>
              </a:rPr>
              <a:t>Replace NaN with most frequent values</a:t>
            </a:r>
            <a:endParaRPr sz="13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Data Splitting</a:t>
            </a:r>
            <a:endParaRPr sz="1600"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400">
                <a:solidFill>
                  <a:schemeClr val="dk2"/>
                </a:solidFill>
              </a:rPr>
              <a:t>80% training set, 20% for test set, both for response and predictors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